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0" r:id="rId1"/>
  </p:sldMasterIdLst>
  <p:notesMasterIdLst>
    <p:notesMasterId r:id="rId34"/>
  </p:notesMasterIdLst>
  <p:sldIdLst>
    <p:sldId id="256" r:id="rId2"/>
    <p:sldId id="258" r:id="rId3"/>
    <p:sldId id="259" r:id="rId4"/>
    <p:sldId id="294" r:id="rId5"/>
    <p:sldId id="295" r:id="rId6"/>
    <p:sldId id="306" r:id="rId7"/>
    <p:sldId id="296" r:id="rId8"/>
    <p:sldId id="261" r:id="rId9"/>
    <p:sldId id="297" r:id="rId10"/>
    <p:sldId id="299" r:id="rId11"/>
    <p:sldId id="300" r:id="rId12"/>
    <p:sldId id="290" r:id="rId13"/>
    <p:sldId id="298" r:id="rId14"/>
    <p:sldId id="301" r:id="rId15"/>
    <p:sldId id="284" r:id="rId16"/>
    <p:sldId id="286" r:id="rId17"/>
    <p:sldId id="302" r:id="rId18"/>
    <p:sldId id="303" r:id="rId19"/>
    <p:sldId id="307" r:id="rId20"/>
    <p:sldId id="308" r:id="rId21"/>
    <p:sldId id="304" r:id="rId22"/>
    <p:sldId id="269" r:id="rId23"/>
    <p:sldId id="309" r:id="rId24"/>
    <p:sldId id="316" r:id="rId25"/>
    <p:sldId id="317" r:id="rId26"/>
    <p:sldId id="311" r:id="rId27"/>
    <p:sldId id="312" r:id="rId28"/>
    <p:sldId id="315" r:id="rId29"/>
    <p:sldId id="310" r:id="rId30"/>
    <p:sldId id="313" r:id="rId31"/>
    <p:sldId id="279" r:id="rId32"/>
    <p:sldId id="289" r:id="rId3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198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488197-1693-4933-98A5-545F19261ECE}" type="doc">
      <dgm:prSet loTypeId="urn:microsoft.com/office/officeart/2005/8/layout/hProcess6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7FF11A32-BCA6-4729-A4A6-348CC0DE6462}">
      <dgm:prSet phldrT="[Текст]" custT="1"/>
      <dgm:spPr/>
      <dgm:t>
        <a:bodyPr/>
        <a:lstStyle/>
        <a:p>
          <a:r>
            <a:rPr lang="ru-RU" sz="1200" dirty="0" smtClean="0"/>
            <a:t>ПЛИС_1</a:t>
          </a:r>
          <a:endParaRPr lang="ru-RU" sz="1200" dirty="0"/>
        </a:p>
      </dgm:t>
    </dgm:pt>
    <dgm:pt modelId="{A9A6F282-5F18-4F0C-96A2-289254F4AF99}" type="parTrans" cxnId="{7D3369B7-BC79-43AC-BC45-8371A85F3238}">
      <dgm:prSet/>
      <dgm:spPr/>
      <dgm:t>
        <a:bodyPr/>
        <a:lstStyle/>
        <a:p>
          <a:endParaRPr lang="ru-RU" sz="1200"/>
        </a:p>
      </dgm:t>
    </dgm:pt>
    <dgm:pt modelId="{1477A41A-8D0A-4B05-8188-036219F10E50}" type="sibTrans" cxnId="{7D3369B7-BC79-43AC-BC45-8371A85F3238}">
      <dgm:prSet/>
      <dgm:spPr/>
      <dgm:t>
        <a:bodyPr/>
        <a:lstStyle/>
        <a:p>
          <a:endParaRPr lang="ru-RU" sz="1200"/>
        </a:p>
      </dgm:t>
    </dgm:pt>
    <dgm:pt modelId="{C7D9535F-19CF-4B1B-A5BA-B9E000DEB80C}">
      <dgm:prSet phldrT="[Текст]" custT="1"/>
      <dgm:spPr/>
      <dgm:t>
        <a:bodyPr/>
        <a:lstStyle/>
        <a:p>
          <a:pPr marL="0" indent="0"/>
          <a:r>
            <a:rPr lang="ru-RU" sz="1200" dirty="0" smtClean="0"/>
            <a:t>Шифрование: 280 </a:t>
          </a:r>
          <a:r>
            <a:rPr lang="ru-RU" sz="1200" dirty="0" err="1" smtClean="0"/>
            <a:t>нс</a:t>
          </a:r>
          <a:endParaRPr lang="ru-RU" sz="1200" dirty="0"/>
        </a:p>
      </dgm:t>
    </dgm:pt>
    <dgm:pt modelId="{FE24E1C2-29D8-42F7-AAC3-E712EF328858}" type="parTrans" cxnId="{1DF98F5F-E0B4-4A73-8494-59F6D270B4F7}">
      <dgm:prSet/>
      <dgm:spPr/>
      <dgm:t>
        <a:bodyPr/>
        <a:lstStyle/>
        <a:p>
          <a:endParaRPr lang="ru-RU" sz="1200"/>
        </a:p>
      </dgm:t>
    </dgm:pt>
    <dgm:pt modelId="{EFF89811-40B1-4F13-B036-B332851CFEFB}" type="sibTrans" cxnId="{1DF98F5F-E0B4-4A73-8494-59F6D270B4F7}">
      <dgm:prSet/>
      <dgm:spPr/>
      <dgm:t>
        <a:bodyPr/>
        <a:lstStyle/>
        <a:p>
          <a:endParaRPr lang="ru-RU" sz="1200"/>
        </a:p>
      </dgm:t>
    </dgm:pt>
    <dgm:pt modelId="{9A5FBCC3-7700-4BF0-91A2-A1D3A087E430}">
      <dgm:prSet phldrT="[Текст]" custT="1"/>
      <dgm:spPr/>
      <dgm:t>
        <a:bodyPr/>
        <a:lstStyle/>
        <a:p>
          <a:pPr marL="0" indent="0"/>
          <a:r>
            <a:rPr lang="ru-RU" sz="1200" dirty="0" smtClean="0"/>
            <a:t>Пересылка на ПЛИС_2: 16 * 22,7 </a:t>
          </a:r>
          <a:r>
            <a:rPr lang="ru-RU" sz="1200" dirty="0" err="1" smtClean="0"/>
            <a:t>мкс</a:t>
          </a:r>
          <a:r>
            <a:rPr lang="ru-RU" sz="1200" dirty="0" smtClean="0"/>
            <a:t> = 363,2 </a:t>
          </a:r>
          <a:r>
            <a:rPr lang="ru-RU" sz="1200" dirty="0" err="1" smtClean="0"/>
            <a:t>мкс</a:t>
          </a:r>
          <a:endParaRPr lang="ru-RU" sz="1200" dirty="0"/>
        </a:p>
      </dgm:t>
    </dgm:pt>
    <dgm:pt modelId="{1313DC39-EA20-4AC1-8D0A-B50818570A64}" type="parTrans" cxnId="{0F66C1DE-7506-4517-ACA9-E96FD1ACD44C}">
      <dgm:prSet/>
      <dgm:spPr/>
      <dgm:t>
        <a:bodyPr/>
        <a:lstStyle/>
        <a:p>
          <a:endParaRPr lang="ru-RU" sz="1200"/>
        </a:p>
      </dgm:t>
    </dgm:pt>
    <dgm:pt modelId="{FADA1BAA-C013-4B00-895A-78BAF1DC7CD0}" type="sibTrans" cxnId="{0F66C1DE-7506-4517-ACA9-E96FD1ACD44C}">
      <dgm:prSet/>
      <dgm:spPr/>
      <dgm:t>
        <a:bodyPr/>
        <a:lstStyle/>
        <a:p>
          <a:endParaRPr lang="ru-RU" sz="1200"/>
        </a:p>
      </dgm:t>
    </dgm:pt>
    <dgm:pt modelId="{B2C26E0D-1C12-4685-8EDE-F15E45EAEB31}">
      <dgm:prSet phldrT="[Текст]" custT="1"/>
      <dgm:spPr/>
      <dgm:t>
        <a:bodyPr/>
        <a:lstStyle/>
        <a:p>
          <a:r>
            <a:rPr lang="ru-RU" sz="1200" dirty="0" smtClean="0"/>
            <a:t>ПЛИС_2</a:t>
          </a:r>
          <a:endParaRPr lang="ru-RU" sz="1200" dirty="0"/>
        </a:p>
      </dgm:t>
    </dgm:pt>
    <dgm:pt modelId="{CE0D7E5A-91EC-47DF-9AF3-301AF9B829B0}" type="parTrans" cxnId="{0249314D-AF13-4026-95B9-07802A5637BB}">
      <dgm:prSet/>
      <dgm:spPr/>
      <dgm:t>
        <a:bodyPr/>
        <a:lstStyle/>
        <a:p>
          <a:endParaRPr lang="ru-RU" sz="1200"/>
        </a:p>
      </dgm:t>
    </dgm:pt>
    <dgm:pt modelId="{DC3D0CC8-DAA3-4E8B-AC0C-69E845A7D297}" type="sibTrans" cxnId="{0249314D-AF13-4026-95B9-07802A5637BB}">
      <dgm:prSet/>
      <dgm:spPr/>
      <dgm:t>
        <a:bodyPr/>
        <a:lstStyle/>
        <a:p>
          <a:endParaRPr lang="ru-RU" sz="1200"/>
        </a:p>
      </dgm:t>
    </dgm:pt>
    <dgm:pt modelId="{20B0F731-B77D-44B1-AC91-FC115C574636}">
      <dgm:prSet phldrT="[Текст]" custT="1"/>
      <dgm:spPr/>
      <dgm:t>
        <a:bodyPr/>
        <a:lstStyle/>
        <a:p>
          <a:r>
            <a:rPr lang="ru-RU" sz="1200" dirty="0" smtClean="0"/>
            <a:t>Дешифрование: 280 </a:t>
          </a:r>
          <a:r>
            <a:rPr lang="ru-RU" sz="1200" dirty="0" err="1" smtClean="0"/>
            <a:t>нс</a:t>
          </a:r>
          <a:endParaRPr lang="ru-RU" sz="1200" dirty="0"/>
        </a:p>
      </dgm:t>
    </dgm:pt>
    <dgm:pt modelId="{6ED4E573-1641-419F-84C9-BEF84F8F33A2}" type="parTrans" cxnId="{707C7A5C-6684-46F8-ABD2-A506A09514DF}">
      <dgm:prSet/>
      <dgm:spPr/>
      <dgm:t>
        <a:bodyPr/>
        <a:lstStyle/>
        <a:p>
          <a:endParaRPr lang="ru-RU" sz="1200"/>
        </a:p>
      </dgm:t>
    </dgm:pt>
    <dgm:pt modelId="{724D9AC9-AAE7-4F38-917C-9C32DD9B8627}" type="sibTrans" cxnId="{707C7A5C-6684-46F8-ABD2-A506A09514DF}">
      <dgm:prSet/>
      <dgm:spPr/>
      <dgm:t>
        <a:bodyPr/>
        <a:lstStyle/>
        <a:p>
          <a:endParaRPr lang="ru-RU" sz="1200"/>
        </a:p>
      </dgm:t>
    </dgm:pt>
    <dgm:pt modelId="{47B4F796-284F-403C-BF94-9794FC9DBFC9}">
      <dgm:prSet phldrT="[Текст]" custT="1"/>
      <dgm:spPr/>
      <dgm:t>
        <a:bodyPr/>
        <a:lstStyle/>
        <a:p>
          <a:r>
            <a:rPr lang="ru-RU" sz="1200" dirty="0" smtClean="0"/>
            <a:t>Пересылка на хост: 11 * 60 </a:t>
          </a:r>
          <a:r>
            <a:rPr lang="ru-RU" sz="1200" dirty="0" err="1" smtClean="0"/>
            <a:t>мкс</a:t>
          </a:r>
          <a:r>
            <a:rPr lang="ru-RU" sz="1200" dirty="0" smtClean="0"/>
            <a:t> = 660 </a:t>
          </a:r>
          <a:r>
            <a:rPr lang="ru-RU" sz="1200" dirty="0" err="1" smtClean="0"/>
            <a:t>мкс</a:t>
          </a:r>
          <a:endParaRPr lang="ru-RU" sz="1200" dirty="0"/>
        </a:p>
      </dgm:t>
    </dgm:pt>
    <dgm:pt modelId="{716456F7-E9ED-4765-A17A-3459FD67B96E}" type="parTrans" cxnId="{B5D565A1-B80D-4458-A419-A6F488F52CE4}">
      <dgm:prSet/>
      <dgm:spPr/>
      <dgm:t>
        <a:bodyPr/>
        <a:lstStyle/>
        <a:p>
          <a:endParaRPr lang="ru-RU" sz="1200"/>
        </a:p>
      </dgm:t>
    </dgm:pt>
    <dgm:pt modelId="{D07FA212-C4FE-401D-ADEA-6CE2708ED323}" type="sibTrans" cxnId="{B5D565A1-B80D-4458-A419-A6F488F52CE4}">
      <dgm:prSet/>
      <dgm:spPr/>
      <dgm:t>
        <a:bodyPr/>
        <a:lstStyle/>
        <a:p>
          <a:endParaRPr lang="ru-RU" sz="1200"/>
        </a:p>
      </dgm:t>
    </dgm:pt>
    <dgm:pt modelId="{E9B65F74-EACC-4D67-B0F5-737621CAEC16}">
      <dgm:prSet phldrT="[Текст]" custT="1"/>
      <dgm:spPr/>
      <dgm:t>
        <a:bodyPr/>
        <a:lstStyle/>
        <a:p>
          <a:r>
            <a:rPr lang="ru-RU" sz="1200" dirty="0" smtClean="0"/>
            <a:t>Хост</a:t>
          </a:r>
          <a:endParaRPr lang="ru-RU" sz="1200" dirty="0"/>
        </a:p>
      </dgm:t>
    </dgm:pt>
    <dgm:pt modelId="{31E21AAE-AE23-4256-B075-65993E37D777}" type="parTrans" cxnId="{8805A536-8E7A-4A81-B7BF-58695FC122CC}">
      <dgm:prSet/>
      <dgm:spPr/>
      <dgm:t>
        <a:bodyPr/>
        <a:lstStyle/>
        <a:p>
          <a:endParaRPr lang="ru-RU" sz="1200"/>
        </a:p>
      </dgm:t>
    </dgm:pt>
    <dgm:pt modelId="{5AE3D05A-FF41-4018-B0EB-00394B270E6B}" type="sibTrans" cxnId="{8805A536-8E7A-4A81-B7BF-58695FC122CC}">
      <dgm:prSet/>
      <dgm:spPr/>
      <dgm:t>
        <a:bodyPr/>
        <a:lstStyle/>
        <a:p>
          <a:endParaRPr lang="ru-RU" sz="1200"/>
        </a:p>
      </dgm:t>
    </dgm:pt>
    <dgm:pt modelId="{BF92D467-3EFA-4763-9A50-802A692CBD9F}" type="pres">
      <dgm:prSet presAssocID="{55488197-1693-4933-98A5-545F19261ECE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D9476637-968C-40F4-B15C-14E0912D3CB4}" type="pres">
      <dgm:prSet presAssocID="{7FF11A32-BCA6-4729-A4A6-348CC0DE6462}" presName="compNode" presStyleCnt="0"/>
      <dgm:spPr/>
    </dgm:pt>
    <dgm:pt modelId="{ABC6A508-5898-4785-925F-67C7A8572B8C}" type="pres">
      <dgm:prSet presAssocID="{7FF11A32-BCA6-4729-A4A6-348CC0DE6462}" presName="noGeometry" presStyleCnt="0"/>
      <dgm:spPr/>
    </dgm:pt>
    <dgm:pt modelId="{306176E0-22B1-4225-8175-7F252DF814C9}" type="pres">
      <dgm:prSet presAssocID="{7FF11A32-BCA6-4729-A4A6-348CC0DE6462}" presName="childTextVisible" presStyleLbl="bgAccFollowNode1" presStyleIdx="0" presStyleCnt="3" custScaleX="130008" custLinFactNeighborX="28597" custLinFactNeighborY="-39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7AEF31C-A086-4420-BF19-363CAA9BA42C}" type="pres">
      <dgm:prSet presAssocID="{7FF11A32-BCA6-4729-A4A6-348CC0DE6462}" presName="childTextHidden" presStyleLbl="bgAccFollowNode1" presStyleIdx="0" presStyleCnt="3"/>
      <dgm:spPr/>
      <dgm:t>
        <a:bodyPr/>
        <a:lstStyle/>
        <a:p>
          <a:endParaRPr lang="ru-RU"/>
        </a:p>
      </dgm:t>
    </dgm:pt>
    <dgm:pt modelId="{4C9943FB-6E50-4D6C-A1D1-F022A5BA8324}" type="pres">
      <dgm:prSet presAssocID="{7FF11A32-BCA6-4729-A4A6-348CC0DE6462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BFFB19B-9AD3-42A8-A5AC-A3666C6ABAEF}" type="pres">
      <dgm:prSet presAssocID="{7FF11A32-BCA6-4729-A4A6-348CC0DE6462}" presName="aSpace" presStyleCnt="0"/>
      <dgm:spPr/>
    </dgm:pt>
    <dgm:pt modelId="{BF3A3639-4E48-44C9-9549-F92BE5C3518E}" type="pres">
      <dgm:prSet presAssocID="{B2C26E0D-1C12-4685-8EDE-F15E45EAEB31}" presName="compNode" presStyleCnt="0"/>
      <dgm:spPr/>
    </dgm:pt>
    <dgm:pt modelId="{F6A15F2D-600B-46E0-9CDC-A7C48E79D8A6}" type="pres">
      <dgm:prSet presAssocID="{B2C26E0D-1C12-4685-8EDE-F15E45EAEB31}" presName="noGeometry" presStyleCnt="0"/>
      <dgm:spPr/>
    </dgm:pt>
    <dgm:pt modelId="{3BBA034B-E863-43EC-8EFB-19EE4D0A7A73}" type="pres">
      <dgm:prSet presAssocID="{B2C26E0D-1C12-4685-8EDE-F15E45EAEB31}" presName="childTextVisible" presStyleLbl="bgAccFollowNode1" presStyleIdx="1" presStyleCnt="3" custScaleX="139014" custLinFactNeighborX="44308" custLinFactNeighborY="-298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D1D007-303E-46F2-AE45-11EE086FD8D5}" type="pres">
      <dgm:prSet presAssocID="{B2C26E0D-1C12-4685-8EDE-F15E45EAEB31}" presName="childTextHidden" presStyleLbl="bgAccFollowNode1" presStyleIdx="1" presStyleCnt="3"/>
      <dgm:spPr/>
      <dgm:t>
        <a:bodyPr/>
        <a:lstStyle/>
        <a:p>
          <a:endParaRPr lang="ru-RU"/>
        </a:p>
      </dgm:t>
    </dgm:pt>
    <dgm:pt modelId="{A43C60BE-E1E9-4B19-907B-653316F2CADD}" type="pres">
      <dgm:prSet presAssocID="{B2C26E0D-1C12-4685-8EDE-F15E45EAEB31}" presName="parentText" presStyleLbl="node1" presStyleIdx="1" presStyleCnt="3" custLinFactNeighborX="38513" custLinFactNeighborY="-461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5D698D5-CDCF-49AA-91AB-2FAD32B58FF0}" type="pres">
      <dgm:prSet presAssocID="{B2C26E0D-1C12-4685-8EDE-F15E45EAEB31}" presName="aSpace" presStyleCnt="0"/>
      <dgm:spPr/>
    </dgm:pt>
    <dgm:pt modelId="{8FF175B1-28A4-4D18-BD0C-C64B737EF709}" type="pres">
      <dgm:prSet presAssocID="{E9B65F74-EACC-4D67-B0F5-737621CAEC16}" presName="compNode" presStyleCnt="0"/>
      <dgm:spPr/>
    </dgm:pt>
    <dgm:pt modelId="{51C4C2BE-521B-4EB1-8716-46F2581AA7E0}" type="pres">
      <dgm:prSet presAssocID="{E9B65F74-EACC-4D67-B0F5-737621CAEC16}" presName="noGeometry" presStyleCnt="0"/>
      <dgm:spPr/>
    </dgm:pt>
    <dgm:pt modelId="{992D4305-96B1-4257-AA86-A72EB12B39BF}" type="pres">
      <dgm:prSet presAssocID="{E9B65F74-EACC-4D67-B0F5-737621CAEC16}" presName="childTextVisible" presStyleLbl="bgAccFollowNode1" presStyleIdx="2" presStyleCnt="3">
        <dgm:presLayoutVars>
          <dgm:bulletEnabled val="1"/>
        </dgm:presLayoutVars>
      </dgm:prSet>
      <dgm:spPr>
        <a:noFill/>
        <a:ln>
          <a:noFill/>
        </a:ln>
      </dgm:spPr>
      <dgm:t>
        <a:bodyPr/>
        <a:lstStyle/>
        <a:p>
          <a:endParaRPr lang="ru-RU"/>
        </a:p>
      </dgm:t>
    </dgm:pt>
    <dgm:pt modelId="{1F0B76C4-B83A-4F5C-BA24-648961BCB340}" type="pres">
      <dgm:prSet presAssocID="{E9B65F74-EACC-4D67-B0F5-737621CAEC16}" presName="childTextHidden" presStyleLbl="bgAccFollowNode1" presStyleIdx="2" presStyleCnt="3"/>
      <dgm:spPr/>
    </dgm:pt>
    <dgm:pt modelId="{3619593F-026C-4BEA-9977-BA3D45872BE4}" type="pres">
      <dgm:prSet presAssocID="{E9B65F74-EACC-4D67-B0F5-737621CAEC16}" presName="parentText" presStyleLbl="node1" presStyleIdx="2" presStyleCnt="3" custLinFactNeighborX="75969" custLinFactNeighborY="-178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2DF3608B-4C7E-4E2A-9EB3-22E5476A17A9}" type="presOf" srcId="{9A5FBCC3-7700-4BF0-91A2-A1D3A087E430}" destId="{306176E0-22B1-4225-8175-7F252DF814C9}" srcOrd="0" destOrd="1" presId="urn:microsoft.com/office/officeart/2005/8/layout/hProcess6"/>
    <dgm:cxn modelId="{F59B6882-F79E-4489-9350-DC08AF2DFD3D}" type="presOf" srcId="{C7D9535F-19CF-4B1B-A5BA-B9E000DEB80C}" destId="{E7AEF31C-A086-4420-BF19-363CAA9BA42C}" srcOrd="1" destOrd="0" presId="urn:microsoft.com/office/officeart/2005/8/layout/hProcess6"/>
    <dgm:cxn modelId="{B533320F-1E23-4463-8242-216D5B42D94A}" type="presOf" srcId="{47B4F796-284F-403C-BF94-9794FC9DBFC9}" destId="{3BBA034B-E863-43EC-8EFB-19EE4D0A7A73}" srcOrd="0" destOrd="1" presId="urn:microsoft.com/office/officeart/2005/8/layout/hProcess6"/>
    <dgm:cxn modelId="{559EDD99-D0EE-4A05-A6B0-72B586AEE987}" type="presOf" srcId="{55488197-1693-4933-98A5-545F19261ECE}" destId="{BF92D467-3EFA-4763-9A50-802A692CBD9F}" srcOrd="0" destOrd="0" presId="urn:microsoft.com/office/officeart/2005/8/layout/hProcess6"/>
    <dgm:cxn modelId="{707C7A5C-6684-46F8-ABD2-A506A09514DF}" srcId="{B2C26E0D-1C12-4685-8EDE-F15E45EAEB31}" destId="{20B0F731-B77D-44B1-AC91-FC115C574636}" srcOrd="0" destOrd="0" parTransId="{6ED4E573-1641-419F-84C9-BEF84F8F33A2}" sibTransId="{724D9AC9-AAE7-4F38-917C-9C32DD9B8627}"/>
    <dgm:cxn modelId="{B5D565A1-B80D-4458-A419-A6F488F52CE4}" srcId="{B2C26E0D-1C12-4685-8EDE-F15E45EAEB31}" destId="{47B4F796-284F-403C-BF94-9794FC9DBFC9}" srcOrd="1" destOrd="0" parTransId="{716456F7-E9ED-4765-A17A-3459FD67B96E}" sibTransId="{D07FA212-C4FE-401D-ADEA-6CE2708ED323}"/>
    <dgm:cxn modelId="{74364FBF-50B7-4DB1-88B1-BBEB753CF211}" type="presOf" srcId="{E9B65F74-EACC-4D67-B0F5-737621CAEC16}" destId="{3619593F-026C-4BEA-9977-BA3D45872BE4}" srcOrd="0" destOrd="0" presId="urn:microsoft.com/office/officeart/2005/8/layout/hProcess6"/>
    <dgm:cxn modelId="{3D1554C5-14DF-4BA6-9FBC-BE3FDA912688}" type="presOf" srcId="{9A5FBCC3-7700-4BF0-91A2-A1D3A087E430}" destId="{E7AEF31C-A086-4420-BF19-363CAA9BA42C}" srcOrd="1" destOrd="1" presId="urn:microsoft.com/office/officeart/2005/8/layout/hProcess6"/>
    <dgm:cxn modelId="{47EF9991-3B2F-46F9-A6D1-634290417993}" type="presOf" srcId="{B2C26E0D-1C12-4685-8EDE-F15E45EAEB31}" destId="{A43C60BE-E1E9-4B19-907B-653316F2CADD}" srcOrd="0" destOrd="0" presId="urn:microsoft.com/office/officeart/2005/8/layout/hProcess6"/>
    <dgm:cxn modelId="{1DF98F5F-E0B4-4A73-8494-59F6D270B4F7}" srcId="{7FF11A32-BCA6-4729-A4A6-348CC0DE6462}" destId="{C7D9535F-19CF-4B1B-A5BA-B9E000DEB80C}" srcOrd="0" destOrd="0" parTransId="{FE24E1C2-29D8-42F7-AAC3-E712EF328858}" sibTransId="{EFF89811-40B1-4F13-B036-B332851CFEFB}"/>
    <dgm:cxn modelId="{E96B5DAF-E1C7-4758-8EEA-88E002FD06E2}" type="presOf" srcId="{C7D9535F-19CF-4B1B-A5BA-B9E000DEB80C}" destId="{306176E0-22B1-4225-8175-7F252DF814C9}" srcOrd="0" destOrd="0" presId="urn:microsoft.com/office/officeart/2005/8/layout/hProcess6"/>
    <dgm:cxn modelId="{C2B925DA-FC77-45AC-A3D7-09AE7EC52ABB}" type="presOf" srcId="{20B0F731-B77D-44B1-AC91-FC115C574636}" destId="{E9D1D007-303E-46F2-AE45-11EE086FD8D5}" srcOrd="1" destOrd="0" presId="urn:microsoft.com/office/officeart/2005/8/layout/hProcess6"/>
    <dgm:cxn modelId="{B3075707-7DAF-4E47-9A78-88E739DD43E5}" type="presOf" srcId="{20B0F731-B77D-44B1-AC91-FC115C574636}" destId="{3BBA034B-E863-43EC-8EFB-19EE4D0A7A73}" srcOrd="0" destOrd="0" presId="urn:microsoft.com/office/officeart/2005/8/layout/hProcess6"/>
    <dgm:cxn modelId="{10AE6301-858E-452D-8583-00A9E2ABBD71}" type="presOf" srcId="{7FF11A32-BCA6-4729-A4A6-348CC0DE6462}" destId="{4C9943FB-6E50-4D6C-A1D1-F022A5BA8324}" srcOrd="0" destOrd="0" presId="urn:microsoft.com/office/officeart/2005/8/layout/hProcess6"/>
    <dgm:cxn modelId="{8805A536-8E7A-4A81-B7BF-58695FC122CC}" srcId="{55488197-1693-4933-98A5-545F19261ECE}" destId="{E9B65F74-EACC-4D67-B0F5-737621CAEC16}" srcOrd="2" destOrd="0" parTransId="{31E21AAE-AE23-4256-B075-65993E37D777}" sibTransId="{5AE3D05A-FF41-4018-B0EB-00394B270E6B}"/>
    <dgm:cxn modelId="{24321373-C9EE-40FC-8BF2-AA7B3E7ED9EA}" type="presOf" srcId="{47B4F796-284F-403C-BF94-9794FC9DBFC9}" destId="{E9D1D007-303E-46F2-AE45-11EE086FD8D5}" srcOrd="1" destOrd="1" presId="urn:microsoft.com/office/officeart/2005/8/layout/hProcess6"/>
    <dgm:cxn modelId="{7D3369B7-BC79-43AC-BC45-8371A85F3238}" srcId="{55488197-1693-4933-98A5-545F19261ECE}" destId="{7FF11A32-BCA6-4729-A4A6-348CC0DE6462}" srcOrd="0" destOrd="0" parTransId="{A9A6F282-5F18-4F0C-96A2-289254F4AF99}" sibTransId="{1477A41A-8D0A-4B05-8188-036219F10E50}"/>
    <dgm:cxn modelId="{0F66C1DE-7506-4517-ACA9-E96FD1ACD44C}" srcId="{7FF11A32-BCA6-4729-A4A6-348CC0DE6462}" destId="{9A5FBCC3-7700-4BF0-91A2-A1D3A087E430}" srcOrd="1" destOrd="0" parTransId="{1313DC39-EA20-4AC1-8D0A-B50818570A64}" sibTransId="{FADA1BAA-C013-4B00-895A-78BAF1DC7CD0}"/>
    <dgm:cxn modelId="{0249314D-AF13-4026-95B9-07802A5637BB}" srcId="{55488197-1693-4933-98A5-545F19261ECE}" destId="{B2C26E0D-1C12-4685-8EDE-F15E45EAEB31}" srcOrd="1" destOrd="0" parTransId="{CE0D7E5A-91EC-47DF-9AF3-301AF9B829B0}" sibTransId="{DC3D0CC8-DAA3-4E8B-AC0C-69E845A7D297}"/>
    <dgm:cxn modelId="{D1B04D95-FD16-48B3-8E64-F7E76B9062AE}" type="presParOf" srcId="{BF92D467-3EFA-4763-9A50-802A692CBD9F}" destId="{D9476637-968C-40F4-B15C-14E0912D3CB4}" srcOrd="0" destOrd="0" presId="urn:microsoft.com/office/officeart/2005/8/layout/hProcess6"/>
    <dgm:cxn modelId="{1451C879-1AAD-4E06-B41C-D1AD4260B113}" type="presParOf" srcId="{D9476637-968C-40F4-B15C-14E0912D3CB4}" destId="{ABC6A508-5898-4785-925F-67C7A8572B8C}" srcOrd="0" destOrd="0" presId="urn:microsoft.com/office/officeart/2005/8/layout/hProcess6"/>
    <dgm:cxn modelId="{095555AD-DC35-481A-A181-A7B3976E4808}" type="presParOf" srcId="{D9476637-968C-40F4-B15C-14E0912D3CB4}" destId="{306176E0-22B1-4225-8175-7F252DF814C9}" srcOrd="1" destOrd="0" presId="urn:microsoft.com/office/officeart/2005/8/layout/hProcess6"/>
    <dgm:cxn modelId="{AEE062A4-1766-49EA-BB49-A17F0B35CA16}" type="presParOf" srcId="{D9476637-968C-40F4-B15C-14E0912D3CB4}" destId="{E7AEF31C-A086-4420-BF19-363CAA9BA42C}" srcOrd="2" destOrd="0" presId="urn:microsoft.com/office/officeart/2005/8/layout/hProcess6"/>
    <dgm:cxn modelId="{17AE0238-A849-42C9-8424-E1CCFB006675}" type="presParOf" srcId="{D9476637-968C-40F4-B15C-14E0912D3CB4}" destId="{4C9943FB-6E50-4D6C-A1D1-F022A5BA8324}" srcOrd="3" destOrd="0" presId="urn:microsoft.com/office/officeart/2005/8/layout/hProcess6"/>
    <dgm:cxn modelId="{76B6A243-3B09-4100-AFA5-2D852C872517}" type="presParOf" srcId="{BF92D467-3EFA-4763-9A50-802A692CBD9F}" destId="{ABFFB19B-9AD3-42A8-A5AC-A3666C6ABAEF}" srcOrd="1" destOrd="0" presId="urn:microsoft.com/office/officeart/2005/8/layout/hProcess6"/>
    <dgm:cxn modelId="{6AF603EC-2088-4E8C-9CEE-0FE334002235}" type="presParOf" srcId="{BF92D467-3EFA-4763-9A50-802A692CBD9F}" destId="{BF3A3639-4E48-44C9-9549-F92BE5C3518E}" srcOrd="2" destOrd="0" presId="urn:microsoft.com/office/officeart/2005/8/layout/hProcess6"/>
    <dgm:cxn modelId="{0F5DCB4B-87F9-4D46-ADFD-DF4A656FAE18}" type="presParOf" srcId="{BF3A3639-4E48-44C9-9549-F92BE5C3518E}" destId="{F6A15F2D-600B-46E0-9CDC-A7C48E79D8A6}" srcOrd="0" destOrd="0" presId="urn:microsoft.com/office/officeart/2005/8/layout/hProcess6"/>
    <dgm:cxn modelId="{EB5BF65F-D7AF-45B9-90E2-3525DB23FEC4}" type="presParOf" srcId="{BF3A3639-4E48-44C9-9549-F92BE5C3518E}" destId="{3BBA034B-E863-43EC-8EFB-19EE4D0A7A73}" srcOrd="1" destOrd="0" presId="urn:microsoft.com/office/officeart/2005/8/layout/hProcess6"/>
    <dgm:cxn modelId="{B4997CF6-4D88-4F46-92FC-CA5BD154A913}" type="presParOf" srcId="{BF3A3639-4E48-44C9-9549-F92BE5C3518E}" destId="{E9D1D007-303E-46F2-AE45-11EE086FD8D5}" srcOrd="2" destOrd="0" presId="urn:microsoft.com/office/officeart/2005/8/layout/hProcess6"/>
    <dgm:cxn modelId="{1B15BF78-9714-4820-A18C-51C9A039BD29}" type="presParOf" srcId="{BF3A3639-4E48-44C9-9549-F92BE5C3518E}" destId="{A43C60BE-E1E9-4B19-907B-653316F2CADD}" srcOrd="3" destOrd="0" presId="urn:microsoft.com/office/officeart/2005/8/layout/hProcess6"/>
    <dgm:cxn modelId="{2766ECCB-7DAC-4CA6-830F-12B58D41CDAD}" type="presParOf" srcId="{BF92D467-3EFA-4763-9A50-802A692CBD9F}" destId="{65D698D5-CDCF-49AA-91AB-2FAD32B58FF0}" srcOrd="3" destOrd="0" presId="urn:microsoft.com/office/officeart/2005/8/layout/hProcess6"/>
    <dgm:cxn modelId="{184F8ADB-9FBF-4BC0-9B31-5550938DDFE5}" type="presParOf" srcId="{BF92D467-3EFA-4763-9A50-802A692CBD9F}" destId="{8FF175B1-28A4-4D18-BD0C-C64B737EF709}" srcOrd="4" destOrd="0" presId="urn:microsoft.com/office/officeart/2005/8/layout/hProcess6"/>
    <dgm:cxn modelId="{6B329736-2818-47D4-B079-9EBF043706B6}" type="presParOf" srcId="{8FF175B1-28A4-4D18-BD0C-C64B737EF709}" destId="{51C4C2BE-521B-4EB1-8716-46F2581AA7E0}" srcOrd="0" destOrd="0" presId="urn:microsoft.com/office/officeart/2005/8/layout/hProcess6"/>
    <dgm:cxn modelId="{B29B9641-7065-4F7B-AE02-08F24A001862}" type="presParOf" srcId="{8FF175B1-28A4-4D18-BD0C-C64B737EF709}" destId="{992D4305-96B1-4257-AA86-A72EB12B39BF}" srcOrd="1" destOrd="0" presId="urn:microsoft.com/office/officeart/2005/8/layout/hProcess6"/>
    <dgm:cxn modelId="{F93190DD-2F73-4593-B171-648350D885C7}" type="presParOf" srcId="{8FF175B1-28A4-4D18-BD0C-C64B737EF709}" destId="{1F0B76C4-B83A-4F5C-BA24-648961BCB340}" srcOrd="2" destOrd="0" presId="urn:microsoft.com/office/officeart/2005/8/layout/hProcess6"/>
    <dgm:cxn modelId="{C73BDC95-6947-4362-B97F-78E4D4816438}" type="presParOf" srcId="{8FF175B1-28A4-4D18-BD0C-C64B737EF709}" destId="{3619593F-026C-4BEA-9977-BA3D45872BE4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176E0-22B1-4225-8175-7F252DF814C9}">
      <dsp:nvSpPr>
        <dsp:cNvPr id="0" name=""/>
        <dsp:cNvSpPr/>
      </dsp:nvSpPr>
      <dsp:spPr>
        <a:xfrm>
          <a:off x="887455" y="1024651"/>
          <a:ext cx="2972956" cy="1998906"/>
        </a:xfrm>
        <a:prstGeom prst="rightArrow">
          <a:avLst>
            <a:gd name="adj1" fmla="val 70000"/>
            <a:gd name="adj2" fmla="val 5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00" kern="1200" dirty="0" smtClean="0"/>
            <a:t>Шифрование: 280 </a:t>
          </a:r>
          <a:r>
            <a:rPr lang="ru-RU" sz="1200" kern="1200" dirty="0" err="1" smtClean="0"/>
            <a:t>нс</a:t>
          </a:r>
          <a:endParaRPr lang="ru-RU" sz="1200" kern="1200" dirty="0"/>
        </a:p>
        <a:p>
          <a:pPr marL="0" lvl="1" indent="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00" kern="1200" dirty="0" smtClean="0"/>
            <a:t>Пересылка на ПЛИС_2: 16 * 22,7 </a:t>
          </a:r>
          <a:r>
            <a:rPr lang="ru-RU" sz="1200" kern="1200" dirty="0" err="1" smtClean="0"/>
            <a:t>мкс</a:t>
          </a:r>
          <a:r>
            <a:rPr lang="ru-RU" sz="1200" kern="1200" dirty="0" smtClean="0"/>
            <a:t> = 363,2 </a:t>
          </a:r>
          <a:r>
            <a:rPr lang="ru-RU" sz="1200" kern="1200" dirty="0" err="1" smtClean="0"/>
            <a:t>мкс</a:t>
          </a:r>
          <a:endParaRPr lang="ru-RU" sz="1200" kern="1200" dirty="0"/>
        </a:p>
      </dsp:txBody>
      <dsp:txXfrm>
        <a:off x="1630694" y="1324487"/>
        <a:ext cx="1530100" cy="1399234"/>
      </dsp:txXfrm>
    </dsp:sp>
    <dsp:sp modelId="{4C9943FB-6E50-4D6C-A1D1-F022A5BA8324}">
      <dsp:nvSpPr>
        <dsp:cNvPr id="0" name=""/>
        <dsp:cNvSpPr/>
      </dsp:nvSpPr>
      <dsp:spPr>
        <a:xfrm>
          <a:off x="4930" y="1460312"/>
          <a:ext cx="1143374" cy="11433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ПЛИС_1</a:t>
          </a:r>
          <a:endParaRPr lang="ru-RU" sz="1200" kern="1200" dirty="0"/>
        </a:p>
      </dsp:txBody>
      <dsp:txXfrm>
        <a:off x="172373" y="1627755"/>
        <a:ext cx="808488" cy="808488"/>
      </dsp:txXfrm>
    </dsp:sp>
    <dsp:sp modelId="{3BBA034B-E863-43EC-8EFB-19EE4D0A7A73}">
      <dsp:nvSpPr>
        <dsp:cNvPr id="0" name=""/>
        <dsp:cNvSpPr/>
      </dsp:nvSpPr>
      <dsp:spPr>
        <a:xfrm>
          <a:off x="4488216" y="972879"/>
          <a:ext cx="3178901" cy="1998906"/>
        </a:xfrm>
        <a:prstGeom prst="rightArrow">
          <a:avLst>
            <a:gd name="adj1" fmla="val 70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7620" rIns="1524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00" kern="1200" dirty="0" smtClean="0"/>
            <a:t>Дешифрование: 280 </a:t>
          </a:r>
          <a:r>
            <a:rPr lang="ru-RU" sz="1200" kern="1200" dirty="0" err="1" smtClean="0"/>
            <a:t>нс</a:t>
          </a:r>
          <a:endParaRPr lang="ru-RU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200" kern="1200" dirty="0" smtClean="0"/>
            <a:t>Пересылка на хост: 11 * 60 </a:t>
          </a:r>
          <a:r>
            <a:rPr lang="ru-RU" sz="1200" kern="1200" dirty="0" err="1" smtClean="0"/>
            <a:t>мкс</a:t>
          </a:r>
          <a:r>
            <a:rPr lang="ru-RU" sz="1200" kern="1200" dirty="0" smtClean="0"/>
            <a:t> = 660 </a:t>
          </a:r>
          <a:r>
            <a:rPr lang="ru-RU" sz="1200" kern="1200" dirty="0" err="1" smtClean="0"/>
            <a:t>мкс</a:t>
          </a:r>
          <a:endParaRPr lang="ru-RU" sz="1200" kern="1200" dirty="0"/>
        </a:p>
      </dsp:txBody>
      <dsp:txXfrm>
        <a:off x="5282941" y="1272715"/>
        <a:ext cx="1684558" cy="1399234"/>
      </dsp:txXfrm>
    </dsp:sp>
    <dsp:sp modelId="{A43C60BE-E1E9-4B19-907B-653316F2CADD}">
      <dsp:nvSpPr>
        <dsp:cNvPr id="0" name=""/>
        <dsp:cNvSpPr/>
      </dsp:nvSpPr>
      <dsp:spPr>
        <a:xfrm>
          <a:off x="3789740" y="1455041"/>
          <a:ext cx="1143374" cy="11433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ПЛИС_2</a:t>
          </a:r>
          <a:endParaRPr lang="ru-RU" sz="1200" kern="1200" dirty="0"/>
        </a:p>
      </dsp:txBody>
      <dsp:txXfrm>
        <a:off x="3957183" y="1622484"/>
        <a:ext cx="808488" cy="808488"/>
      </dsp:txXfrm>
    </dsp:sp>
    <dsp:sp modelId="{992D4305-96B1-4257-AA86-A72EB12B39BF}">
      <dsp:nvSpPr>
        <dsp:cNvPr id="0" name=""/>
        <dsp:cNvSpPr/>
      </dsp:nvSpPr>
      <dsp:spPr>
        <a:xfrm>
          <a:off x="7368514" y="1032546"/>
          <a:ext cx="2286749" cy="1998906"/>
        </a:xfrm>
        <a:prstGeom prst="rightArrow">
          <a:avLst>
            <a:gd name="adj1" fmla="val 70000"/>
            <a:gd name="adj2" fmla="val 50000"/>
          </a:avLst>
        </a:prstGeom>
        <a:noFill/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19593F-026C-4BEA-9977-BA3D45872BE4}">
      <dsp:nvSpPr>
        <dsp:cNvPr id="0" name=""/>
        <dsp:cNvSpPr/>
      </dsp:nvSpPr>
      <dsp:spPr>
        <a:xfrm>
          <a:off x="7665437" y="1439914"/>
          <a:ext cx="1143374" cy="11433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Хост</a:t>
          </a:r>
          <a:endParaRPr lang="ru-RU" sz="1200" kern="1200" dirty="0"/>
        </a:p>
      </dsp:txBody>
      <dsp:txXfrm>
        <a:off x="7832880" y="1607357"/>
        <a:ext cx="808488" cy="8084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5BF47-440B-42B3-9FF4-9039919349BA}" type="datetimeFigureOut">
              <a:rPr lang="ru-RU" smtClean="0"/>
              <a:t>17.01.2022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2A4F6-B890-4F2C-B15F-ECD5CE1FB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726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A2A4F6-B890-4F2C-B15F-ECD5CE1FBE5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3871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ECE97-4CBF-4CC8-B669-7143ECEF5685}" type="datetime1">
              <a:rPr lang="ru-RU" smtClean="0"/>
              <a:t>17.01.2022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540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09B22-BDE2-4AD8-912F-96DADB90E6C1}" type="datetime1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356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66E67-A222-4B4C-85D4-CBADEBD1E295}" type="datetime1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6769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1A6ED-7E0A-4D4A-8AB2-4450064DC376}" type="datetime1">
              <a:rPr lang="ru-RU" smtClean="0"/>
              <a:t>17.01.2022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498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DEB28-A5F5-4B62-99CE-BFFA925BD738}" type="datetime1">
              <a:rPr lang="ru-RU" smtClean="0"/>
              <a:t>17.01.2022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587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97555-838E-4EDD-AAE1-0C0D26084FC0}" type="datetime1">
              <a:rPr lang="ru-RU" smtClean="0"/>
              <a:t>17.01.2022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0496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85911-4A88-4ED2-9AC9-6FB9ECD64842}" type="datetime1">
              <a:rPr lang="ru-RU" smtClean="0"/>
              <a:t>17.01.2022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3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A6FFB-F653-421A-ADCE-BDC8BE0B9524}" type="datetime1">
              <a:rPr lang="ru-RU" smtClean="0"/>
              <a:t>17.01.2022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937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E983-3727-4D51-9A93-4E3DB1858138}" type="datetime1">
              <a:rPr lang="ru-RU" smtClean="0"/>
              <a:t>17.01.2022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856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D2CF0-FC42-4191-9D55-4DAF0E3FA514}" type="datetime1">
              <a:rPr lang="ru-RU" smtClean="0"/>
              <a:t>17.01.2022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300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D81920D-922C-408C-9D60-4E12B79FE007}" type="datetime1">
              <a:rPr lang="ru-RU" smtClean="0"/>
              <a:t>17.01.2022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9545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D336FB5-52BD-46AF-8B19-8A8FAE2F5560}" type="datetime1">
              <a:rPr lang="ru-RU" smtClean="0"/>
              <a:t>17.01.2022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9D42F84-79A0-4FAA-935F-916634596E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023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8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9.wdp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microsoft.com/office/2007/relationships/hdphoto" Target="../media/hdphoto10.wdp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2.png"/><Relationship Id="rId3" Type="http://schemas.microsoft.com/office/2007/relationships/hdphoto" Target="../media/hdphoto13.wdp"/><Relationship Id="rId7" Type="http://schemas.openxmlformats.org/officeDocument/2006/relationships/image" Target="../media/image28.jpeg"/><Relationship Id="rId12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1.png"/><Relationship Id="rId5" Type="http://schemas.microsoft.com/office/2007/relationships/hdphoto" Target="../media/hdphoto14.wdp"/><Relationship Id="rId10" Type="http://schemas.microsoft.com/office/2007/relationships/hdphoto" Target="../media/hdphoto15.wdp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14" Type="http://schemas.microsoft.com/office/2007/relationships/hdphoto" Target="../media/hdphoto17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7" Type="http://schemas.microsoft.com/office/2007/relationships/hdphoto" Target="../media/hdphoto2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microsoft.com/office/2007/relationships/hdphoto" Target="../media/hdphoto19.wdp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microsoft.com/office/2007/relationships/hdphoto" Target="../media/hdphoto2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59005" y="469556"/>
            <a:ext cx="7225989" cy="3713205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РАЗРАБОТКА ПРОТОТИПА УСТРОЙСТВА ЗАЩИТЫ ИНФОРМАЦИИ, ПЕРЕДАВАЕМОЙ ПО ПРОВОДНОМУ ИНТЕРФЕЙСУ ОТ КЛАВИАТУРЫ К ПК, С ИСПОЛЬЗОВАНИЕМ ПЛИС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96062" y="4480934"/>
            <a:ext cx="3525516" cy="1970198"/>
          </a:xfrm>
        </p:spPr>
        <p:txBody>
          <a:bodyPr>
            <a:noAutofit/>
          </a:bodyPr>
          <a:lstStyle/>
          <a:p>
            <a:pPr algn="l"/>
            <a:r>
              <a:rPr lang="ru-RU" sz="2400" b="1" dirty="0">
                <a:solidFill>
                  <a:schemeClr val="bg1"/>
                </a:solidFill>
              </a:rPr>
              <a:t>Научный руководитель, </a:t>
            </a:r>
            <a:r>
              <a:rPr lang="ru-RU" sz="2400" b="1" dirty="0" smtClean="0">
                <a:solidFill>
                  <a:schemeClr val="bg1"/>
                </a:solidFill>
              </a:rPr>
              <a:t>к.ф</a:t>
            </a:r>
            <a:r>
              <a:rPr lang="ru-RU" sz="2400" b="1" dirty="0">
                <a:solidFill>
                  <a:schemeClr val="bg1"/>
                </a:solidFill>
              </a:rPr>
              <a:t>.-м.н., доцент				    </a:t>
            </a:r>
            <a:endParaRPr lang="ru-RU" sz="2400" b="1" dirty="0" smtClean="0">
              <a:solidFill>
                <a:schemeClr val="bg1"/>
              </a:solidFill>
            </a:endParaRPr>
          </a:p>
          <a:p>
            <a:pPr algn="l"/>
            <a:r>
              <a:rPr lang="ru-RU" sz="2400" b="1" dirty="0" smtClean="0">
                <a:solidFill>
                  <a:schemeClr val="bg1"/>
                </a:solidFill>
              </a:rPr>
              <a:t>Студент </a:t>
            </a:r>
            <a:r>
              <a:rPr lang="ru-RU" sz="2400" b="1" dirty="0">
                <a:solidFill>
                  <a:schemeClr val="bg1"/>
                </a:solidFill>
              </a:rPr>
              <a:t>6</a:t>
            </a:r>
            <a:r>
              <a:rPr lang="ru-RU" sz="2400" b="1" dirty="0" smtClean="0">
                <a:solidFill>
                  <a:schemeClr val="bg1"/>
                </a:solidFill>
              </a:rPr>
              <a:t>-го </a:t>
            </a:r>
            <a:r>
              <a:rPr lang="ru-RU" sz="2400" b="1" dirty="0">
                <a:solidFill>
                  <a:schemeClr val="bg1"/>
                </a:solidFill>
              </a:rPr>
              <a:t>курса	</a:t>
            </a:r>
            <a:r>
              <a:rPr lang="ru-RU" sz="2400" dirty="0"/>
              <a:t>		</a:t>
            </a: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>
          <a:xfrm>
            <a:off x="4990774" y="4698232"/>
            <a:ext cx="3057165" cy="215976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2400" b="1" dirty="0" smtClean="0">
                <a:solidFill>
                  <a:schemeClr val="bg1"/>
                </a:solidFill>
              </a:rPr>
              <a:t>Ивлев Д. Н.   </a:t>
            </a:r>
          </a:p>
          <a:p>
            <a:pPr algn="r"/>
            <a:endParaRPr lang="ru-RU" sz="2400" b="1" dirty="0" smtClean="0">
              <a:solidFill>
                <a:schemeClr val="bg1"/>
              </a:solidFill>
            </a:endParaRPr>
          </a:p>
          <a:p>
            <a:pPr algn="r"/>
            <a:r>
              <a:rPr lang="ru-RU" sz="2400" b="1" dirty="0">
                <a:solidFill>
                  <a:schemeClr val="bg1"/>
                </a:solidFill>
              </a:rPr>
              <a:t>Большакова А.М</a:t>
            </a:r>
            <a:r>
              <a:rPr lang="ru-RU" sz="2400" b="1" dirty="0" smtClean="0">
                <a:solidFill>
                  <a:schemeClr val="bg1"/>
                </a:solidFill>
              </a:rPr>
              <a:t>.</a:t>
            </a:r>
            <a:endParaRPr lang="ru-RU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2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6045" y="371610"/>
            <a:ext cx="5937755" cy="1188720"/>
          </a:xfrm>
        </p:spPr>
        <p:txBody>
          <a:bodyPr/>
          <a:lstStyle/>
          <a:p>
            <a:r>
              <a:rPr lang="ru-RU" b="1" dirty="0"/>
              <a:t>Модуль «имитатор хоста»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 descr="C:\Users\Sanek\Desktop\42\STUDY\ДИПЛОМ\Остальное\схемы\ХОСТ1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5" b="16048"/>
          <a:stretch/>
        </p:blipFill>
        <p:spPr bwMode="auto">
          <a:xfrm>
            <a:off x="1389585" y="1986910"/>
            <a:ext cx="6364830" cy="37531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2230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6045" y="371610"/>
            <a:ext cx="5937755" cy="1188720"/>
          </a:xfrm>
        </p:spPr>
        <p:txBody>
          <a:bodyPr/>
          <a:lstStyle/>
          <a:p>
            <a:r>
              <a:rPr lang="ru-RU" b="1" dirty="0"/>
              <a:t>Модуль «имитатор клавиатуры»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364" y="1956243"/>
            <a:ext cx="7083705" cy="4267017"/>
          </a:xfr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52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72" b="15188"/>
          <a:stretch/>
        </p:blipFill>
        <p:spPr>
          <a:xfrm>
            <a:off x="0" y="739471"/>
            <a:ext cx="9144000" cy="22104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129"/>
          <a:stretch/>
        </p:blipFill>
        <p:spPr>
          <a:xfrm>
            <a:off x="0" y="3799486"/>
            <a:ext cx="9144000" cy="25885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596" y="238165"/>
            <a:ext cx="12276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Передача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31595" y="3295076"/>
            <a:ext cx="12276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Чтение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247486" y="6388013"/>
            <a:ext cx="365760" cy="365760"/>
          </a:xfrm>
        </p:spPr>
        <p:txBody>
          <a:bodyPr/>
          <a:lstStyle/>
          <a:p>
            <a:fld id="{79D42F84-79A0-4FAA-935F-916634596E58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49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13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410"/>
            <a:ext cx="9144000" cy="37411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413" y="455414"/>
            <a:ext cx="4799859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Взаимодействие модулей «имитатора хоста» и «имитатора клавиатуры»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42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6045" y="371610"/>
            <a:ext cx="5937755" cy="1188720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Модуль </a:t>
            </a:r>
            <a:r>
              <a:rPr lang="ru-RU" b="1" dirty="0" smtClean="0"/>
              <a:t>шифрования/дешифрования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14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31" y="1690087"/>
            <a:ext cx="8461981" cy="452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0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6076"/>
          <a:stretch/>
        </p:blipFill>
        <p:spPr>
          <a:xfrm>
            <a:off x="0" y="1582778"/>
            <a:ext cx="9144000" cy="204329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4328"/>
          <a:stretch/>
        </p:blipFill>
        <p:spPr>
          <a:xfrm>
            <a:off x="0" y="4073950"/>
            <a:ext cx="9144000" cy="174037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15</a:t>
            </a:fld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251414" y="455414"/>
            <a:ext cx="319808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Симуляция для модуля шифрования/дешифрования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125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Sanek\Desktop\42\STUDY\ДИПЛОМ\Отчёт 2\DSC_9606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786" r="8737"/>
          <a:stretch/>
        </p:blipFill>
        <p:spPr bwMode="auto">
          <a:xfrm>
            <a:off x="5378677" y="1804683"/>
            <a:ext cx="3600000" cy="3240000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</p:spPr>
      </p:pic>
      <p:pic>
        <p:nvPicPr>
          <p:cNvPr id="4" name="Рисунок 3" descr="C:\Users\Sanek\Desktop\42\STUDY\ДИПЛОМ\Отчёт 2\DSC_9607.JPG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880" t="38507" r="33673" b="41415"/>
          <a:stretch/>
        </p:blipFill>
        <p:spPr bwMode="auto">
          <a:xfrm>
            <a:off x="151786" y="2662637"/>
            <a:ext cx="4980401" cy="1965021"/>
          </a:xfrm>
          <a:prstGeom prst="rect">
            <a:avLst/>
          </a:prstGeom>
          <a:noFill/>
          <a:ln>
            <a:noFill/>
          </a:ln>
          <a:effectLst>
            <a:softEdge rad="3175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7" t="36155" r="32348" b="43731"/>
          <a:stretch/>
        </p:blipFill>
        <p:spPr>
          <a:xfrm>
            <a:off x="151786" y="264116"/>
            <a:ext cx="4980401" cy="2244266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39" t="32627" r="34174" b="49770"/>
          <a:stretch/>
        </p:blipFill>
        <p:spPr>
          <a:xfrm>
            <a:off x="151786" y="4781914"/>
            <a:ext cx="4980401" cy="1777912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62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4288" y="2379177"/>
            <a:ext cx="3035322" cy="1188720"/>
          </a:xfrm>
        </p:spPr>
        <p:txBody>
          <a:bodyPr/>
          <a:lstStyle/>
          <a:p>
            <a:r>
              <a:rPr lang="ru-RU" dirty="0" smtClean="0"/>
              <a:t>Блок-схема устройства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17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777" y="13889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14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6877" y="409745"/>
            <a:ext cx="4990246" cy="1188720"/>
          </a:xfrm>
        </p:spPr>
        <p:txBody>
          <a:bodyPr/>
          <a:lstStyle/>
          <a:p>
            <a:r>
              <a:rPr lang="ru-RU" dirty="0" smtClean="0"/>
              <a:t>Прототип устройства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79" t="312" r="15329" b="17302"/>
          <a:stretch/>
        </p:blipFill>
        <p:spPr>
          <a:xfrm>
            <a:off x="1888709" y="2051833"/>
            <a:ext cx="5366582" cy="4219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478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6044" y="359296"/>
            <a:ext cx="5937755" cy="102807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 smtClean="0"/>
              <a:t>Демонстрация работы прототипа устройства</a:t>
            </a:r>
            <a:endParaRPr lang="ru-RU" dirty="0"/>
          </a:p>
        </p:txBody>
      </p:sp>
      <p:pic>
        <p:nvPicPr>
          <p:cNvPr id="5" name="DSC_967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480" y="1713212"/>
            <a:ext cx="8008882" cy="4504708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62628" y="6413413"/>
            <a:ext cx="365760" cy="365760"/>
          </a:xfrm>
        </p:spPr>
        <p:txBody>
          <a:bodyPr/>
          <a:lstStyle/>
          <a:p>
            <a:fld id="{79D42F84-79A0-4FAA-935F-916634596E5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7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683" y="507492"/>
            <a:ext cx="3064810" cy="796146"/>
          </a:xfrm>
        </p:spPr>
        <p:txBody>
          <a:bodyPr/>
          <a:lstStyle/>
          <a:p>
            <a:r>
              <a:rPr lang="ru-RU" dirty="0" smtClean="0"/>
              <a:t>Цель: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3682" y="1483676"/>
            <a:ext cx="8026047" cy="16470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2800" dirty="0"/>
              <a:t>разработать </a:t>
            </a:r>
            <a:r>
              <a:rPr lang="ru-RU" sz="2800" dirty="0" smtClean="0"/>
              <a:t>прототип устройства, </a:t>
            </a:r>
            <a:r>
              <a:rPr lang="ru-RU" sz="2800" dirty="0"/>
              <a:t>обеспечивающее безопасный обмен данными между клавиатурой, подключающиеся через порт PS/2, и </a:t>
            </a:r>
            <a:r>
              <a:rPr lang="ru-RU" sz="2800" dirty="0" smtClean="0"/>
              <a:t>ПК</a:t>
            </a:r>
            <a:endParaRPr lang="ru-RU" sz="2800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black">
          <a:xfrm>
            <a:off x="623683" y="3310750"/>
            <a:ext cx="3064810" cy="79560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Задачи: 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623682" y="4286388"/>
            <a:ext cx="78036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1. разработать </a:t>
            </a:r>
            <a:r>
              <a:rPr lang="ru-RU" sz="2400" dirty="0"/>
              <a:t>концепцию устройства;</a:t>
            </a:r>
          </a:p>
          <a:p>
            <a:r>
              <a:rPr lang="ru-RU" sz="2400" dirty="0" smtClean="0"/>
              <a:t>2. реализовать </a:t>
            </a:r>
            <a:r>
              <a:rPr lang="ru-RU" sz="2400" dirty="0"/>
              <a:t>взаимодействие клавиатуры и хоста с устройством;</a:t>
            </a:r>
          </a:p>
          <a:p>
            <a:r>
              <a:rPr lang="ru-RU" sz="2400" dirty="0"/>
              <a:t>3</a:t>
            </a:r>
            <a:r>
              <a:rPr lang="ru-RU" sz="2400" dirty="0" smtClean="0"/>
              <a:t>. организовать </a:t>
            </a:r>
            <a:r>
              <a:rPr lang="ru-RU" sz="2400" dirty="0"/>
              <a:t>шифрование/дешифрование данных.</a:t>
            </a:r>
          </a:p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608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02420" y="215004"/>
            <a:ext cx="775072" cy="455960"/>
          </a:xfrm>
        </p:spPr>
        <p:txBody>
          <a:bodyPr>
            <a:normAutofit fontScale="90000"/>
          </a:bodyPr>
          <a:lstStyle/>
          <a:p>
            <a:r>
              <a:rPr lang="en-US" dirty="0"/>
              <a:t>H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20</a:t>
            </a:fld>
            <a:endParaRPr lang="ru-RU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17" t="37125" r="31755" b="30754"/>
          <a:stretch/>
        </p:blipFill>
        <p:spPr>
          <a:xfrm>
            <a:off x="1511301" y="779388"/>
            <a:ext cx="3122293" cy="1409491"/>
          </a:xfr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2" t="36906" r="28965" b="26025"/>
          <a:stretch/>
        </p:blipFill>
        <p:spPr>
          <a:xfrm>
            <a:off x="1517004" y="2177848"/>
            <a:ext cx="3110885" cy="146304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1" t="37786" r="28590" b="29872"/>
          <a:stretch/>
        </p:blipFill>
        <p:spPr>
          <a:xfrm>
            <a:off x="1511301" y="3835813"/>
            <a:ext cx="3110885" cy="141323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6" t="41071" r="31517" b="30398"/>
          <a:stretch/>
        </p:blipFill>
        <p:spPr>
          <a:xfrm>
            <a:off x="4812818" y="788372"/>
            <a:ext cx="3102653" cy="1409491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1" t="39093" r="29172" b="34668"/>
          <a:stretch/>
        </p:blipFill>
        <p:spPr>
          <a:xfrm>
            <a:off x="4812818" y="3857231"/>
            <a:ext cx="3102653" cy="1370395"/>
          </a:xfrm>
          <a:prstGeom prst="rect">
            <a:avLst/>
          </a:prstGeom>
        </p:spPr>
      </p:pic>
      <p:sp>
        <p:nvSpPr>
          <p:cNvPr id="15" name="Заголовок 1"/>
          <p:cNvSpPr txBox="1">
            <a:spLocks/>
          </p:cNvSpPr>
          <p:nvPr/>
        </p:nvSpPr>
        <p:spPr bwMode="black">
          <a:xfrm>
            <a:off x="348693" y="3861405"/>
            <a:ext cx="775072" cy="45596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e</a:t>
            </a:r>
            <a:endParaRPr lang="ru-RU" sz="2400" dirty="0"/>
          </a:p>
        </p:txBody>
      </p:sp>
      <p:sp>
        <p:nvSpPr>
          <p:cNvPr id="16" name="Заголовок 1"/>
          <p:cNvSpPr txBox="1">
            <a:spLocks/>
          </p:cNvSpPr>
          <p:nvPr/>
        </p:nvSpPr>
        <p:spPr bwMode="black">
          <a:xfrm>
            <a:off x="5385500" y="215004"/>
            <a:ext cx="1390980" cy="45596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 fontScale="2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400" dirty="0" smtClean="0"/>
              <a:t>(space</a:t>
            </a:r>
            <a:r>
              <a:rPr lang="en-US" sz="8000" dirty="0" smtClean="0"/>
              <a:t>)</a:t>
            </a:r>
            <a:endParaRPr lang="ru-RU" sz="8000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45" t="37219" r="29242" b="33939"/>
          <a:stretch/>
        </p:blipFill>
        <p:spPr>
          <a:xfrm>
            <a:off x="1519793" y="5227626"/>
            <a:ext cx="3110885" cy="146304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518" t="40967" r="27793" b="33731"/>
          <a:stretch/>
        </p:blipFill>
        <p:spPr>
          <a:xfrm>
            <a:off x="4814625" y="2191052"/>
            <a:ext cx="3102653" cy="146304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2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4" t="32637" r="24207" b="41123"/>
          <a:stretch/>
        </p:blipFill>
        <p:spPr>
          <a:xfrm>
            <a:off x="4812817" y="5227626"/>
            <a:ext cx="3102653" cy="1526102"/>
          </a:xfrm>
          <a:prstGeom prst="rect">
            <a:avLst/>
          </a:prstGeom>
        </p:spPr>
      </p:pic>
      <p:sp>
        <p:nvSpPr>
          <p:cNvPr id="20" name="Заголовок 1"/>
          <p:cNvSpPr txBox="1">
            <a:spLocks/>
          </p:cNvSpPr>
          <p:nvPr/>
        </p:nvSpPr>
        <p:spPr bwMode="black">
          <a:xfrm>
            <a:off x="8106103" y="3835813"/>
            <a:ext cx="775072" cy="45596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!</a:t>
            </a:r>
            <a:endParaRPr lang="ru-RU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4103" y="670964"/>
            <a:ext cx="1445973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ru-RU" dirty="0" err="1" smtClean="0"/>
              <a:t>Шифротекст</a:t>
            </a:r>
            <a:endParaRPr lang="ru-RU" dirty="0"/>
          </a:p>
        </p:txBody>
      </p:sp>
      <p:sp>
        <p:nvSpPr>
          <p:cNvPr id="21" name="TextBox 20"/>
          <p:cNvSpPr txBox="1"/>
          <p:nvPr/>
        </p:nvSpPr>
        <p:spPr>
          <a:xfrm>
            <a:off x="192439" y="2062777"/>
            <a:ext cx="1324565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ru-RU" dirty="0"/>
              <a:t>С</a:t>
            </a:r>
            <a:r>
              <a:rPr lang="ru-RU" dirty="0" smtClean="0"/>
              <a:t>кан-коды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7329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03123" y="2638045"/>
            <a:ext cx="5937755" cy="3101983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 данной работе разработан </a:t>
            </a:r>
            <a:r>
              <a:rPr lang="ru-RU" sz="2800" dirty="0"/>
              <a:t>прототип устройства для защиты информации, передаваемой по проводному интерфейсу от клавиатуры к ПК по порту PS/2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4395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916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9228"/>
            <a:ext cx="9144000" cy="1779854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8448217" y="6400800"/>
            <a:ext cx="365760" cy="365760"/>
          </a:xfrm>
        </p:spPr>
        <p:txBody>
          <a:bodyPr/>
          <a:lstStyle/>
          <a:p>
            <a:fld id="{79D42F84-79A0-4FAA-935F-916634596E58}" type="slidenum">
              <a:rPr lang="ru-RU" smtClean="0"/>
              <a:t>23</a:t>
            </a:fld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0816"/>
            <a:ext cx="9144000" cy="192707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1361"/>
            <a:ext cx="9144000" cy="16588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6189" y="159022"/>
            <a:ext cx="517192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Взаимодействие модулей приёма/передачи и модуля шифрования/дешифрования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0982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8188" y="278892"/>
            <a:ext cx="4529284" cy="790366"/>
          </a:xfrm>
        </p:spPr>
        <p:txBody>
          <a:bodyPr/>
          <a:lstStyle/>
          <a:p>
            <a:r>
              <a:rPr lang="ru-RU" dirty="0" smtClean="0"/>
              <a:t>Временные задержки 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7364"/>
          <a:stretch/>
        </p:blipFill>
        <p:spPr>
          <a:xfrm>
            <a:off x="961865" y="2967498"/>
            <a:ext cx="8042025" cy="3837408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>
          <a:xfrm>
            <a:off x="8247487" y="6439146"/>
            <a:ext cx="365760" cy="365760"/>
          </a:xfrm>
          <a:solidFill>
            <a:schemeClr val="bg1">
              <a:alpha val="69804"/>
            </a:schemeClr>
          </a:solidFill>
        </p:spPr>
        <p:txBody>
          <a:bodyPr/>
          <a:lstStyle/>
          <a:p>
            <a:fld id="{79D42F84-79A0-4FAA-935F-916634596E58}" type="slidenum">
              <a:rPr lang="ru-RU" smtClean="0">
                <a:solidFill>
                  <a:schemeClr val="tx1"/>
                </a:solidFill>
              </a:rPr>
              <a:t>24</a:t>
            </a:fld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31158" r="22121"/>
          <a:stretch/>
        </p:blipFill>
        <p:spPr>
          <a:xfrm>
            <a:off x="88492" y="1254535"/>
            <a:ext cx="4748980" cy="25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1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25</a:t>
            </a:fld>
            <a:endParaRPr lang="ru-RU"/>
          </a:p>
        </p:txBody>
      </p: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2247830178"/>
              </p:ext>
            </p:extLst>
          </p:nvPr>
        </p:nvGraphicFramePr>
        <p:xfrm>
          <a:off x="110613" y="1271639"/>
          <a:ext cx="966019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681316" y="4807974"/>
            <a:ext cx="591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cs typeface="Times New Roman" panose="02020603050405020304" pitchFamily="18" charset="0"/>
              </a:rPr>
              <a:t>Итоговое время задержки </a:t>
            </a:r>
            <a:r>
              <a:rPr lang="en-US" dirty="0" smtClean="0">
                <a:cs typeface="Times New Roman" panose="02020603050405020304" pitchFamily="18" charset="0"/>
              </a:rPr>
              <a:t>t = </a:t>
            </a:r>
            <a:r>
              <a:rPr lang="ru-RU" dirty="0" smtClean="0">
                <a:cs typeface="Times New Roman" panose="02020603050405020304" pitchFamily="18" charset="0"/>
              </a:rPr>
              <a:t>364 </a:t>
            </a:r>
            <a:r>
              <a:rPr lang="ru-RU" dirty="0" err="1" smtClean="0">
                <a:cs typeface="Times New Roman" panose="02020603050405020304" pitchFamily="18" charset="0"/>
              </a:rPr>
              <a:t>мкс</a:t>
            </a:r>
            <a:r>
              <a:rPr lang="ru-RU" dirty="0" smtClean="0">
                <a:cs typeface="Times New Roman" panose="02020603050405020304" pitchFamily="18" charset="0"/>
              </a:rPr>
              <a:t> + 661 </a:t>
            </a:r>
            <a:r>
              <a:rPr lang="ru-RU" dirty="0" err="1" smtClean="0">
                <a:cs typeface="Times New Roman" panose="02020603050405020304" pitchFamily="18" charset="0"/>
              </a:rPr>
              <a:t>мкс</a:t>
            </a:r>
            <a:r>
              <a:rPr lang="ru-RU" dirty="0" smtClean="0">
                <a:cs typeface="Times New Roman" panose="02020603050405020304" pitchFamily="18" charset="0"/>
              </a:rPr>
              <a:t> = </a:t>
            </a:r>
            <a:r>
              <a:rPr lang="ru-RU" b="1" dirty="0" smtClean="0">
                <a:cs typeface="Times New Roman" panose="02020603050405020304" pitchFamily="18" charset="0"/>
              </a:rPr>
              <a:t>1,25 </a:t>
            </a:r>
            <a:r>
              <a:rPr lang="ru-RU" b="1" dirty="0" err="1" smtClean="0">
                <a:cs typeface="Times New Roman" panose="02020603050405020304" pitchFamily="18" charset="0"/>
              </a:rPr>
              <a:t>млс</a:t>
            </a:r>
            <a:endParaRPr lang="ru-RU" b="1" dirty="0">
              <a:cs typeface="Times New Roman" panose="02020603050405020304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337684" y="389358"/>
            <a:ext cx="4529284" cy="7239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ru-RU" dirty="0" smtClean="0"/>
              <a:t>Временные задержки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969843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26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3" y="1762899"/>
            <a:ext cx="9093518" cy="29233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721" y="657212"/>
            <a:ext cx="18863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Затраты ПЛИС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35428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27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43" y="0"/>
            <a:ext cx="5941691" cy="68580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4" y="2696627"/>
            <a:ext cx="1560523" cy="167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62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3922" y="566491"/>
            <a:ext cx="5937755" cy="1188720"/>
          </a:xfrm>
        </p:spPr>
        <p:txBody>
          <a:bodyPr/>
          <a:lstStyle/>
          <a:p>
            <a:r>
              <a:rPr lang="ru-RU" dirty="0" smtClean="0"/>
              <a:t>Иерархия проекта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28</a:t>
            </a:fld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202" y="2318461"/>
            <a:ext cx="3933825" cy="1714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167" y="2214082"/>
            <a:ext cx="4048125" cy="21431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517" y="4596212"/>
            <a:ext cx="56007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45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29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06" y="901786"/>
            <a:ext cx="3778914" cy="514901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6" y="245941"/>
            <a:ext cx="3714753" cy="64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45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концепция </a:t>
            </a:r>
            <a:r>
              <a:rPr lang="ru-RU" b="1" dirty="0"/>
              <a:t>проектируемого устройства 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54611" y="3367216"/>
            <a:ext cx="908221" cy="216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/>
          <p:cNvGrpSpPr/>
          <p:nvPr/>
        </p:nvGrpSpPr>
        <p:grpSpPr>
          <a:xfrm>
            <a:off x="1012572" y="2689963"/>
            <a:ext cx="7254098" cy="2493696"/>
            <a:chOff x="9525" y="0"/>
            <a:chExt cx="6667500" cy="2095500"/>
          </a:xfrm>
        </p:grpSpPr>
        <p:grpSp>
          <p:nvGrpSpPr>
            <p:cNvPr id="7" name="Группа 6"/>
            <p:cNvGrpSpPr/>
            <p:nvPr/>
          </p:nvGrpSpPr>
          <p:grpSpPr>
            <a:xfrm>
              <a:off x="9525" y="0"/>
              <a:ext cx="6667500" cy="2095500"/>
              <a:chOff x="9525" y="0"/>
              <a:chExt cx="6667500" cy="2095500"/>
            </a:xfrm>
          </p:grpSpPr>
          <p:pic>
            <p:nvPicPr>
              <p:cNvPr id="22" name="Рисунок 21" descr="C:\Users\Sanek\Desktop\Научник\блок-схема.bmp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25" y="0"/>
                <a:ext cx="6667500" cy="20955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Прямоугольник 9"/>
              <p:cNvSpPr/>
              <p:nvPr/>
            </p:nvSpPr>
            <p:spPr>
              <a:xfrm>
                <a:off x="3241141" y="520574"/>
                <a:ext cx="742950" cy="1809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11" name="Прямоугольник 10"/>
              <p:cNvSpPr/>
              <p:nvPr/>
            </p:nvSpPr>
            <p:spPr>
              <a:xfrm>
                <a:off x="2788468" y="665429"/>
                <a:ext cx="1609200" cy="2552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cxnSp>
            <p:nvCxnSpPr>
              <p:cNvPr id="12" name="Прямая со стрелкой 11"/>
              <p:cNvCxnSpPr/>
              <p:nvPr/>
            </p:nvCxnSpPr>
            <p:spPr>
              <a:xfrm flipH="1">
                <a:off x="2544024" y="506994"/>
                <a:ext cx="76049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Прямоугольник 12"/>
              <p:cNvSpPr/>
              <p:nvPr/>
            </p:nvSpPr>
            <p:spPr>
              <a:xfrm>
                <a:off x="4431672" y="425513"/>
                <a:ext cx="81481" cy="172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cxnSp>
            <p:nvCxnSpPr>
              <p:cNvPr id="14" name="Прямая со стрелкой 13"/>
              <p:cNvCxnSpPr/>
              <p:nvPr/>
            </p:nvCxnSpPr>
            <p:spPr>
              <a:xfrm>
                <a:off x="3761715" y="511330"/>
                <a:ext cx="76049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Прямоугольник 14"/>
              <p:cNvSpPr/>
              <p:nvPr/>
            </p:nvSpPr>
            <p:spPr>
              <a:xfrm>
                <a:off x="1023042" y="638269"/>
                <a:ext cx="334978" cy="2399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16" name="Прямоугольник 15"/>
              <p:cNvSpPr/>
              <p:nvPr/>
            </p:nvSpPr>
            <p:spPr>
              <a:xfrm>
                <a:off x="5780638" y="593002"/>
                <a:ext cx="234000" cy="23991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17" name="Прямоугольник 16"/>
              <p:cNvSpPr/>
              <p:nvPr/>
            </p:nvSpPr>
            <p:spPr>
              <a:xfrm>
                <a:off x="1430448" y="420986"/>
                <a:ext cx="81481" cy="172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sp>
            <p:nvSpPr>
              <p:cNvPr id="18" name="Прямоугольник 17"/>
              <p:cNvSpPr/>
              <p:nvPr/>
            </p:nvSpPr>
            <p:spPr>
              <a:xfrm>
                <a:off x="5934547" y="398352"/>
                <a:ext cx="81481" cy="1720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ru-RU"/>
              </a:p>
            </p:txBody>
          </p:sp>
          <p:cxnSp>
            <p:nvCxnSpPr>
              <p:cNvPr id="19" name="Прямая со стрелкой 18"/>
              <p:cNvCxnSpPr/>
              <p:nvPr/>
            </p:nvCxnSpPr>
            <p:spPr>
              <a:xfrm flipH="1">
                <a:off x="5608622" y="497940"/>
                <a:ext cx="36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Прямая со стрелкой 19"/>
              <p:cNvCxnSpPr/>
              <p:nvPr/>
            </p:nvCxnSpPr>
            <p:spPr>
              <a:xfrm flipH="1">
                <a:off x="1023042" y="495991"/>
                <a:ext cx="36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Прямая со стрелкой 20"/>
              <p:cNvCxnSpPr/>
              <p:nvPr/>
            </p:nvCxnSpPr>
            <p:spPr>
              <a:xfrm>
                <a:off x="5681050" y="497940"/>
                <a:ext cx="36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8" name="Прямая со стрелкой 7"/>
            <p:cNvCxnSpPr/>
            <p:nvPr/>
          </p:nvCxnSpPr>
          <p:spPr>
            <a:xfrm>
              <a:off x="1171575" y="498649"/>
              <a:ext cx="360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335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64279" y="652979"/>
            <a:ext cx="5937755" cy="1188720"/>
          </a:xfrm>
        </p:spPr>
        <p:txBody>
          <a:bodyPr/>
          <a:lstStyle/>
          <a:p>
            <a:r>
              <a:rPr lang="ru-RU" dirty="0" smtClean="0"/>
              <a:t>Скан-коды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30</a:t>
            </a:fld>
            <a:endParaRPr lang="ru-RU"/>
          </a:p>
        </p:txBody>
      </p:sp>
      <p:pic>
        <p:nvPicPr>
          <p:cNvPr id="3074" name="Picture 2" descr="http://4.bp.blogspot.com/-yikU_UVE9-k/VbC5EMWS-CI/AAAAAAAAEvU/ilRd4unSk5Y/s1600/scanc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50" y="2836419"/>
            <a:ext cx="55911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1.bp.blogspot.com/-rYWC8L9OLEY/VbC5EPceuuI/AAAAAAAAEvY/Cr8YAoEaGCM/s1600/scanco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683" y="2698306"/>
            <a:ext cx="3219450" cy="27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11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Команды хоста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2198434" y="2643408"/>
            <a:ext cx="4752975" cy="2857500"/>
            <a:chOff x="0" y="0"/>
            <a:chExt cx="4752975" cy="2857500"/>
          </a:xfrm>
        </p:grpSpPr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609725"/>
              <a:ext cx="4743450" cy="124777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" y="0"/>
              <a:ext cx="4724400" cy="1743075"/>
            </a:xfrm>
            <a:prstGeom prst="rect">
              <a:avLst/>
            </a:prstGeom>
          </p:spPr>
        </p:pic>
      </p:grp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854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https://vignette.wikia.nocookie.net/osdev/images/7/7b/PS2_dev-to-host_15h.jpg/revision/latest/scale-to-width-down/800?cb=20100117093153&amp;path-prefix=ru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2" y="1205367"/>
            <a:ext cx="5615940" cy="1530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Рисунок 5" descr="PS2 host-to-dev 15h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52" y="3971472"/>
            <a:ext cx="6134100" cy="2386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9" t="3652" r="30117" b="3218"/>
          <a:stretch/>
        </p:blipFill>
        <p:spPr>
          <a:xfrm>
            <a:off x="6506652" y="1204957"/>
            <a:ext cx="2454632" cy="210709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372552" y="633581"/>
            <a:ext cx="34270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Передача от устройства к хосту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372552" y="3312052"/>
            <a:ext cx="342701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 smtClean="0"/>
              <a:t>Передача от хоста к устройству</a:t>
            </a:r>
            <a:endParaRPr lang="ru-RU" dirty="0"/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36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6043" y="581633"/>
            <a:ext cx="5937755" cy="1188720"/>
          </a:xfrm>
        </p:spPr>
        <p:txBody>
          <a:bodyPr/>
          <a:lstStyle/>
          <a:p>
            <a:r>
              <a:rPr lang="ru-RU" dirty="0" smtClean="0"/>
              <a:t>ПЛИС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25771" y="6069325"/>
            <a:ext cx="5298295" cy="477746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/>
              <a:t>плата </a:t>
            </a:r>
            <a:r>
              <a:rPr lang="ru-RU" b="1" dirty="0"/>
              <a:t>HW-SPAR3AN-SK-UNI-G с ПЛИС XC3S700AN</a:t>
            </a:r>
          </a:p>
        </p:txBody>
      </p:sp>
      <p:pic>
        <p:nvPicPr>
          <p:cNvPr id="5" name="Рисунок 4" descr="XILINX SPARTAN 3AN DEVICE | Download Scientific Diagram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09" y="2171049"/>
            <a:ext cx="3289821" cy="34975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213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6045" y="382298"/>
            <a:ext cx="5937755" cy="1188720"/>
          </a:xfrm>
        </p:spPr>
        <p:txBody>
          <a:bodyPr/>
          <a:lstStyle/>
          <a:p>
            <a:r>
              <a:rPr lang="ru-RU" dirty="0" smtClean="0"/>
              <a:t>Интерфейс </a:t>
            </a:r>
            <a:r>
              <a:rPr lang="en-US" dirty="0" smtClean="0"/>
              <a:t>PS/2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85" y="1726595"/>
            <a:ext cx="5753473" cy="199465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71" y="3740005"/>
            <a:ext cx="6743700" cy="3067050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357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4077" y="305592"/>
            <a:ext cx="5937755" cy="1188720"/>
          </a:xfrm>
        </p:spPr>
        <p:txBody>
          <a:bodyPr/>
          <a:lstStyle/>
          <a:p>
            <a:r>
              <a:rPr lang="ru-RU" dirty="0" smtClean="0"/>
              <a:t>Передача данных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48513" y="1978945"/>
            <a:ext cx="4553215" cy="6141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b="1" dirty="0" smtClean="0"/>
              <a:t>Передача от клавиатуры к ПК</a:t>
            </a:r>
            <a:endParaRPr lang="ru-RU" sz="24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16" y="2638045"/>
            <a:ext cx="6966279" cy="12093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16" y="4780587"/>
            <a:ext cx="6946502" cy="1200486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648512" y="4166474"/>
            <a:ext cx="4553215" cy="614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400" b="1" dirty="0" smtClean="0"/>
              <a:t>Передача от ПК к клавиатуре</a:t>
            </a:r>
            <a:endParaRPr lang="ru-RU" sz="2400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74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Скан-Коды клавиатуры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02" y="2767964"/>
            <a:ext cx="7184793" cy="2780219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9587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Алгоритм шифрования </a:t>
            </a:r>
            <a:r>
              <a:rPr lang="en-US" sz="4400" dirty="0" smtClean="0"/>
              <a:t>AES</a:t>
            </a:r>
            <a:endParaRPr lang="ru-RU" sz="4400" dirty="0"/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1181210" y="2541934"/>
            <a:ext cx="1749406" cy="38345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ru-RU" dirty="0" smtClean="0"/>
              <a:t>Шифрование </a:t>
            </a:r>
            <a:endParaRPr lang="ru-RU" dirty="0"/>
          </a:p>
        </p:txBody>
      </p:sp>
      <p:pic>
        <p:nvPicPr>
          <p:cNvPr id="8" name="Рисунок 7" descr="C:\Users\Sanek\Desktop\Научник\шифр1.jpg"/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00" r="2649"/>
          <a:stretch/>
        </p:blipFill>
        <p:spPr bwMode="auto">
          <a:xfrm>
            <a:off x="655738" y="3313906"/>
            <a:ext cx="2800350" cy="22669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3" name="Рисунок 12" descr="C:\Users\Sanek\Desktop\Научник\шифр7.jp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52" y="3313906"/>
            <a:ext cx="2800800" cy="22669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Объект 6"/>
          <p:cNvSpPr txBox="1">
            <a:spLocks/>
          </p:cNvSpPr>
          <p:nvPr/>
        </p:nvSpPr>
        <p:spPr>
          <a:xfrm>
            <a:off x="5959049" y="2541934"/>
            <a:ext cx="1749406" cy="3834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dirty="0" smtClean="0"/>
              <a:t>Расшифровка </a:t>
            </a:r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21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7126" y="402528"/>
            <a:ext cx="5937755" cy="1188720"/>
          </a:xfrm>
        </p:spPr>
        <p:txBody>
          <a:bodyPr/>
          <a:lstStyle/>
          <a:p>
            <a:r>
              <a:rPr lang="ru-RU" b="1" dirty="0"/>
              <a:t>Разработка устройства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97414" y="4040659"/>
            <a:ext cx="3500445" cy="25084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b="1" u="sng" dirty="0" smtClean="0"/>
              <a:t>Функционал ПЛИС_1:</a:t>
            </a:r>
          </a:p>
          <a:p>
            <a:pPr marL="0" indent="0">
              <a:buNone/>
            </a:pPr>
            <a:r>
              <a:rPr lang="ru-RU" dirty="0" smtClean="0"/>
              <a:t>• приём </a:t>
            </a:r>
            <a:r>
              <a:rPr lang="ru-RU" dirty="0"/>
              <a:t>данных с клавиатуры, а также отправку на клавиатуру команд (имитация хоста);</a:t>
            </a:r>
          </a:p>
          <a:p>
            <a:pPr marL="0" indent="0">
              <a:buNone/>
            </a:pPr>
            <a:r>
              <a:rPr lang="ru-RU" dirty="0" smtClean="0"/>
              <a:t>• шифрование </a:t>
            </a:r>
            <a:r>
              <a:rPr lang="ru-RU" dirty="0"/>
              <a:t>данных, принятых с клавиатуры;</a:t>
            </a:r>
          </a:p>
          <a:p>
            <a:pPr marL="0" indent="0">
              <a:buNone/>
            </a:pPr>
            <a:r>
              <a:rPr lang="ru-RU" dirty="0" smtClean="0"/>
              <a:t>• отправку </a:t>
            </a:r>
            <a:r>
              <a:rPr lang="ru-RU" dirty="0"/>
              <a:t>зашифрованных данных на ПЛИС_2 и приём данных от ПЛИС_2 (имитации клавиатуры).</a:t>
            </a:r>
          </a:p>
          <a:p>
            <a:pPr marL="0" indent="0">
              <a:buNone/>
            </a:pPr>
            <a:endParaRPr lang="ru-RU" dirty="0"/>
          </a:p>
        </p:txBody>
      </p:sp>
      <p:grpSp>
        <p:nvGrpSpPr>
          <p:cNvPr id="25" name="Группа 24"/>
          <p:cNvGrpSpPr/>
          <p:nvPr/>
        </p:nvGrpSpPr>
        <p:grpSpPr>
          <a:xfrm>
            <a:off x="997414" y="1743093"/>
            <a:ext cx="6906269" cy="2160064"/>
            <a:chOff x="767276" y="2893850"/>
            <a:chExt cx="6906269" cy="2160064"/>
          </a:xfrm>
        </p:grpSpPr>
        <p:grpSp>
          <p:nvGrpSpPr>
            <p:cNvPr id="22" name="Группа 21"/>
            <p:cNvGrpSpPr/>
            <p:nvPr/>
          </p:nvGrpSpPr>
          <p:grpSpPr>
            <a:xfrm>
              <a:off x="767276" y="2893850"/>
              <a:ext cx="6906269" cy="2160064"/>
              <a:chOff x="767277" y="2893850"/>
              <a:chExt cx="6667500" cy="2095500"/>
            </a:xfrm>
          </p:grpSpPr>
          <p:grpSp>
            <p:nvGrpSpPr>
              <p:cNvPr id="4" name="Группа 3"/>
              <p:cNvGrpSpPr/>
              <p:nvPr/>
            </p:nvGrpSpPr>
            <p:grpSpPr>
              <a:xfrm>
                <a:off x="767277" y="2893850"/>
                <a:ext cx="6667500" cy="2095500"/>
                <a:chOff x="9525" y="0"/>
                <a:chExt cx="6667500" cy="2095500"/>
              </a:xfrm>
            </p:grpSpPr>
            <p:pic>
              <p:nvPicPr>
                <p:cNvPr id="18" name="Рисунок 17" descr="C:\Users\Sanek\Desktop\Научник\блок-схема.bmp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525" y="0"/>
                  <a:ext cx="6667500" cy="20955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" name="Прямоугольник 5"/>
                <p:cNvSpPr/>
                <p:nvPr/>
              </p:nvSpPr>
              <p:spPr>
                <a:xfrm>
                  <a:off x="3241141" y="520574"/>
                  <a:ext cx="742950" cy="180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7" name="Прямоугольник 6"/>
                <p:cNvSpPr/>
                <p:nvPr/>
              </p:nvSpPr>
              <p:spPr>
                <a:xfrm>
                  <a:off x="2788468" y="665429"/>
                  <a:ext cx="1609200" cy="2552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ru-RU"/>
                </a:p>
              </p:txBody>
            </p:sp>
            <p:cxnSp>
              <p:nvCxnSpPr>
                <p:cNvPr id="8" name="Прямая со стрелкой 7"/>
                <p:cNvCxnSpPr/>
                <p:nvPr/>
              </p:nvCxnSpPr>
              <p:spPr>
                <a:xfrm flipH="1">
                  <a:off x="2544024" y="506994"/>
                  <a:ext cx="76049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Прямоугольник 8"/>
                <p:cNvSpPr/>
                <p:nvPr/>
              </p:nvSpPr>
              <p:spPr>
                <a:xfrm>
                  <a:off x="4431672" y="425513"/>
                  <a:ext cx="81481" cy="1720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ru-RU"/>
                </a:p>
              </p:txBody>
            </p:sp>
            <p:cxnSp>
              <p:nvCxnSpPr>
                <p:cNvPr id="10" name="Прямая со стрелкой 9"/>
                <p:cNvCxnSpPr/>
                <p:nvPr/>
              </p:nvCxnSpPr>
              <p:spPr>
                <a:xfrm>
                  <a:off x="2635747" y="506994"/>
                  <a:ext cx="1886460" cy="561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" name="Прямоугольник 10"/>
                <p:cNvSpPr/>
                <p:nvPr/>
              </p:nvSpPr>
              <p:spPr>
                <a:xfrm>
                  <a:off x="1023042" y="638269"/>
                  <a:ext cx="334978" cy="239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2" name="Прямоугольник 11"/>
                <p:cNvSpPr/>
                <p:nvPr/>
              </p:nvSpPr>
              <p:spPr>
                <a:xfrm>
                  <a:off x="5780638" y="593002"/>
                  <a:ext cx="234000" cy="23991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ru-RU"/>
                </a:p>
              </p:txBody>
            </p:sp>
            <p:sp>
              <p:nvSpPr>
                <p:cNvPr id="13" name="Прямоугольник 12"/>
                <p:cNvSpPr/>
                <p:nvPr/>
              </p:nvSpPr>
              <p:spPr>
                <a:xfrm>
                  <a:off x="5934547" y="398352"/>
                  <a:ext cx="81481" cy="1720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ru-RU"/>
                </a:p>
              </p:txBody>
            </p:sp>
            <p:cxnSp>
              <p:nvCxnSpPr>
                <p:cNvPr id="14" name="Прямая со стрелкой 13"/>
                <p:cNvCxnSpPr/>
                <p:nvPr/>
              </p:nvCxnSpPr>
              <p:spPr>
                <a:xfrm flipH="1">
                  <a:off x="5608622" y="497940"/>
                  <a:ext cx="36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Прямая со стрелкой 14"/>
                <p:cNvCxnSpPr/>
                <p:nvPr/>
              </p:nvCxnSpPr>
              <p:spPr>
                <a:xfrm flipH="1">
                  <a:off x="1023042" y="493413"/>
                  <a:ext cx="36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Прямая со стрелкой 15"/>
                <p:cNvCxnSpPr/>
                <p:nvPr/>
              </p:nvCxnSpPr>
              <p:spPr>
                <a:xfrm>
                  <a:off x="5681050" y="497940"/>
                  <a:ext cx="36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7" name="Прямоугольник 16"/>
                <p:cNvSpPr/>
                <p:nvPr/>
              </p:nvSpPr>
              <p:spPr>
                <a:xfrm>
                  <a:off x="1430448" y="420986"/>
                  <a:ext cx="81481" cy="17201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ru-RU"/>
                </a:p>
              </p:txBody>
            </p:sp>
          </p:grpSp>
          <p:cxnSp>
            <p:nvCxnSpPr>
              <p:cNvPr id="21" name="Прямая со стрелкой 20"/>
              <p:cNvCxnSpPr/>
              <p:nvPr/>
            </p:nvCxnSpPr>
            <p:spPr>
              <a:xfrm>
                <a:off x="1935772" y="3393441"/>
                <a:ext cx="36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3" name="Надпись 75"/>
            <p:cNvSpPr txBox="1"/>
            <p:nvPr/>
          </p:nvSpPr>
          <p:spPr>
            <a:xfrm>
              <a:off x="2239083" y="3803827"/>
              <a:ext cx="1276907" cy="749638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ПЛИС_1</a:t>
              </a:r>
              <a:endPara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Надпись 75"/>
            <p:cNvSpPr txBox="1"/>
            <p:nvPr/>
          </p:nvSpPr>
          <p:spPr>
            <a:xfrm>
              <a:off x="5389983" y="3842739"/>
              <a:ext cx="1276907" cy="749638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schemeClr val="bg1"/>
              </a:solidFill>
            </a:ln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ru-RU" sz="1400" dirty="0" smtClean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ПЛИС_2</a:t>
              </a:r>
              <a:endParaRPr lang="ru-RU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6" name="Объект 2"/>
          <p:cNvSpPr txBox="1">
            <a:spLocks/>
          </p:cNvSpPr>
          <p:nvPr/>
        </p:nvSpPr>
        <p:spPr>
          <a:xfrm>
            <a:off x="4875376" y="4061255"/>
            <a:ext cx="3500445" cy="25084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4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59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8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u="sng" dirty="0" smtClean="0"/>
              <a:t>Функционал ПЛИС_2:</a:t>
            </a:r>
          </a:p>
          <a:p>
            <a:pPr marL="0" indent="0">
              <a:buNone/>
            </a:pPr>
            <a:r>
              <a:rPr lang="ru-RU" dirty="0" smtClean="0"/>
              <a:t> </a:t>
            </a:r>
            <a:r>
              <a:rPr lang="ru-RU" dirty="0"/>
              <a:t>• отправка данных на хост, а также приём команд с хоста (имитация </a:t>
            </a:r>
            <a:r>
              <a:rPr lang="ru-RU" dirty="0" smtClean="0"/>
              <a:t>клавиатуры)</a:t>
            </a:r>
            <a:r>
              <a:rPr lang="en-US" dirty="0" smtClean="0"/>
              <a:t>;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• дешифрование данных, принятых с ПЛИС_1; </a:t>
            </a:r>
          </a:p>
          <a:p>
            <a:pPr marL="0" indent="0">
              <a:buNone/>
            </a:pPr>
            <a:r>
              <a:rPr lang="ru-RU" dirty="0" smtClean="0"/>
              <a:t>• </a:t>
            </a:r>
            <a:r>
              <a:rPr lang="ru-RU" dirty="0"/>
              <a:t>приём данных с ПЛИС_1, а также отправку команд хоста на ПЛИС_1 (имитация </a:t>
            </a:r>
            <a:r>
              <a:rPr lang="ru-RU" dirty="0" smtClean="0"/>
              <a:t>хоста).</a:t>
            </a:r>
            <a:endParaRPr lang="ru-RU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D42F84-79A0-4FAA-935F-916634596E58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875949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1059</TotalTime>
  <Words>375</Words>
  <Application>Microsoft Office PowerPoint</Application>
  <PresentationFormat>Экран (4:3)</PresentationFormat>
  <Paragraphs>101</Paragraphs>
  <Slides>32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8" baseType="lpstr">
      <vt:lpstr>Arial</vt:lpstr>
      <vt:lpstr>Calibri</vt:lpstr>
      <vt:lpstr>Corbel</vt:lpstr>
      <vt:lpstr>Gill Sans MT</vt:lpstr>
      <vt:lpstr>Times New Roman</vt:lpstr>
      <vt:lpstr>Parcel</vt:lpstr>
      <vt:lpstr>РАЗРАБОТКА ПРОТОТИПА УСТРОЙСТВА ЗАЩИТЫ ИНФОРМАЦИИ, ПЕРЕДАВАЕМОЙ ПО ПРОВОДНОМУ ИНТЕРФЕЙСУ ОТ КЛАВИАТУРЫ К ПК, С ИСПОЛЬЗОВАНИЕМ ПЛИС</vt:lpstr>
      <vt:lpstr>Цель: </vt:lpstr>
      <vt:lpstr>концепция проектируемого устройства </vt:lpstr>
      <vt:lpstr>ПЛИС</vt:lpstr>
      <vt:lpstr>Интерфейс PS/2</vt:lpstr>
      <vt:lpstr>Передача данных</vt:lpstr>
      <vt:lpstr>Скан-Коды клавиатуры</vt:lpstr>
      <vt:lpstr>Алгоритм шифрования AES</vt:lpstr>
      <vt:lpstr>Разработка устройства</vt:lpstr>
      <vt:lpstr>Модуль «имитатор хоста» </vt:lpstr>
      <vt:lpstr>Модуль «имитатор клавиатуры»</vt:lpstr>
      <vt:lpstr>Презентация PowerPoint</vt:lpstr>
      <vt:lpstr>Презентация PowerPoint</vt:lpstr>
      <vt:lpstr>Модуль шифрования/дешифрования</vt:lpstr>
      <vt:lpstr>Презентация PowerPoint</vt:lpstr>
      <vt:lpstr>Презентация PowerPoint</vt:lpstr>
      <vt:lpstr>Блок-схема устройства</vt:lpstr>
      <vt:lpstr>Прототип устройства</vt:lpstr>
      <vt:lpstr>Демонстрация работы прототипа устройства</vt:lpstr>
      <vt:lpstr>H</vt:lpstr>
      <vt:lpstr>Выводы</vt:lpstr>
      <vt:lpstr>Спасибо за внимание!</vt:lpstr>
      <vt:lpstr>Презентация PowerPoint</vt:lpstr>
      <vt:lpstr>Временные задержки </vt:lpstr>
      <vt:lpstr>Презентация PowerPoint</vt:lpstr>
      <vt:lpstr>Презентация PowerPoint</vt:lpstr>
      <vt:lpstr>Презентация PowerPoint</vt:lpstr>
      <vt:lpstr>Иерархия проекта</vt:lpstr>
      <vt:lpstr>Презентация PowerPoint</vt:lpstr>
      <vt:lpstr>Скан-коды</vt:lpstr>
      <vt:lpstr>Команды хоста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ИЗУЧЕНИЕ ПРОЦЕССА РАЗРАБОТКИ ЦИФРОВЫХ УСТРОЙСТВ И РЕАЛИЗАЦИЯ ДЕЛИТЕЛЯ ЧАСТОТЫ НА ПЛИС</dc:title>
  <dc:creator>Sanek</dc:creator>
  <cp:lastModifiedBy>Sanek</cp:lastModifiedBy>
  <cp:revision>58</cp:revision>
  <dcterms:created xsi:type="dcterms:W3CDTF">2021-05-30T20:48:00Z</dcterms:created>
  <dcterms:modified xsi:type="dcterms:W3CDTF">2022-01-17T19:50:46Z</dcterms:modified>
</cp:coreProperties>
</file>